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87" r:id="rId7"/>
    <p:sldId id="288" r:id="rId8"/>
    <p:sldId id="289" r:id="rId9"/>
    <p:sldId id="290" r:id="rId10"/>
    <p:sldId id="291" r:id="rId11"/>
    <p:sldId id="293" r:id="rId12"/>
    <p:sldId id="292" r:id="rId13"/>
    <p:sldId id="294" r:id="rId14"/>
    <p:sldId id="295" r:id="rId15"/>
    <p:sldId id="296" r:id="rId16"/>
    <p:sldId id="297" r:id="rId17"/>
    <p:sldId id="299" r:id="rId18"/>
    <p:sldId id="298" r:id="rId19"/>
    <p:sldId id="28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866E0-FC55-42AB-8E94-BE51F0A26FA6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0F6D4-DF69-4541-A462-4565E8796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484313"/>
            <a:ext cx="8820150" cy="396081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</a:rPr>
              <a:t>Математические методы проектирования инфокоммуникационных систем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sz="5400" b="1" dirty="0" smtClean="0">
                <a:solidFill>
                  <a:srgbClr val="A50021"/>
                </a:solidFill>
                <a:latin typeface="Times New Roman" pitchFamily="18" charset="0"/>
              </a:rPr>
              <a:t/>
            </a:r>
            <a:br>
              <a:rPr lang="ru-RU" sz="5400" b="1" dirty="0" smtClean="0">
                <a:solidFill>
                  <a:srgbClr val="A50021"/>
                </a:solidFill>
                <a:latin typeface="Times New Roman" pitchFamily="18" charset="0"/>
              </a:rPr>
            </a:br>
            <a:r>
              <a:rPr lang="ru-RU" sz="54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sz="54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  <a:t>Лекция №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  <a:t>11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  <a:t>«</a:t>
            </a:r>
            <a:r>
              <a:rPr lang="ru-RU" sz="4000" b="1" dirty="0" smtClean="0">
                <a:latin typeface="Times New Roman" pitchFamily="18" charset="0"/>
              </a:rPr>
              <a:t>Неполнодоступные системы».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  <a:t>доцент, к.т.н. Елагин В.С.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Многозвенные коммутационные системы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500174"/>
            <a:ext cx="82153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Структура каждого графа отображает возможные пути установления соединений. Если для каждого ребра графа определить вероятность успешного установления пути, то между точками "А" и "В" можно определить возможные потери.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2500306"/>
            <a:ext cx="85725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Установим для графа, показанного в левой части </a:t>
            </a:r>
            <a:r>
              <a:rPr lang="ru-RU" dirty="0" smtClean="0"/>
              <a:t>рисунка</a:t>
            </a:r>
            <a:r>
              <a:rPr lang="ru-RU" dirty="0" smtClean="0"/>
              <a:t>, такие условия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r>
              <a:rPr lang="ru-RU" dirty="0" smtClean="0"/>
              <a:t>p1 </a:t>
            </a:r>
            <a:r>
              <a:rPr lang="ru-RU" dirty="0" smtClean="0"/>
              <a:t>– вероятность успешного создания пути между точками "А" и "2-1</a:t>
            </a:r>
            <a:r>
              <a:rPr lang="ru-RU" dirty="0" smtClean="0"/>
              <a:t>";</a:t>
            </a:r>
          </a:p>
          <a:p>
            <a:r>
              <a:rPr lang="ru-RU" dirty="0" smtClean="0"/>
              <a:t>p2 – вероятность успешного создания пути между точками "А" и "2-2</a:t>
            </a:r>
            <a:r>
              <a:rPr lang="ru-RU" dirty="0" smtClean="0"/>
              <a:t>";</a:t>
            </a:r>
          </a:p>
          <a:p>
            <a:r>
              <a:rPr lang="ru-RU" dirty="0" smtClean="0"/>
              <a:t>p3 </a:t>
            </a:r>
            <a:r>
              <a:rPr lang="ru-RU" dirty="0" smtClean="0"/>
              <a:t>– вероятность успешного создания пути между точками "2-1" и "3</a:t>
            </a:r>
            <a:r>
              <a:rPr lang="ru-RU" dirty="0" smtClean="0"/>
              <a:t>";</a:t>
            </a:r>
          </a:p>
          <a:p>
            <a:r>
              <a:rPr lang="ru-RU" dirty="0" smtClean="0"/>
              <a:t>p4 </a:t>
            </a:r>
            <a:r>
              <a:rPr lang="ru-RU" dirty="0" smtClean="0"/>
              <a:t>– вероятность успешного создания пути между точками "2-2" и "3</a:t>
            </a:r>
            <a:r>
              <a:rPr lang="ru-RU" dirty="0" smtClean="0"/>
              <a:t>";</a:t>
            </a:r>
          </a:p>
          <a:p>
            <a:r>
              <a:rPr lang="ru-RU" dirty="0" smtClean="0"/>
              <a:t>p5 </a:t>
            </a:r>
            <a:r>
              <a:rPr lang="ru-RU" dirty="0" smtClean="0"/>
              <a:t>– вероятность успешного создания пути между точками "3" и "В".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4572008"/>
            <a:ext cx="82153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Вероятность успешного установления пути между точками "А" и "3" – </a:t>
            </a:r>
            <a:r>
              <a:rPr lang="ru-RU" dirty="0" smtClean="0"/>
              <a:t>P</a:t>
            </a:r>
            <a:r>
              <a:rPr lang="ru-RU" baseline="-25000" dirty="0" smtClean="0"/>
              <a:t>A-3</a:t>
            </a:r>
            <a:r>
              <a:rPr lang="ru-RU" dirty="0" smtClean="0"/>
              <a:t> </a:t>
            </a:r>
            <a:r>
              <a:rPr lang="ru-RU" dirty="0" smtClean="0"/>
              <a:t>может быть определена по такой формуле:</a:t>
            </a:r>
            <a:endParaRPr lang="ru-RU" dirty="0"/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5429264"/>
            <a:ext cx="412423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Многозвенные коммутационные системы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571612"/>
            <a:ext cx="764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Тогда искомая вероятность потери вызова между точками "А" и "В" – </a:t>
            </a:r>
            <a:r>
              <a:rPr lang="ru-RU" dirty="0" smtClean="0"/>
              <a:t>P</a:t>
            </a:r>
            <a:r>
              <a:rPr lang="ru-RU" baseline="-25000" dirty="0" smtClean="0"/>
              <a:t>A-B</a:t>
            </a:r>
            <a:r>
              <a:rPr lang="ru-RU" dirty="0" smtClean="0"/>
              <a:t> </a:t>
            </a:r>
            <a:r>
              <a:rPr lang="ru-RU" dirty="0" smtClean="0"/>
              <a:t>рассчитывается следующим образом:</a:t>
            </a:r>
            <a:endParaRPr lang="ru-RU" dirty="0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357430"/>
            <a:ext cx="539567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00034" y="3143248"/>
            <a:ext cx="77867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Эта вероятность равна единице при таких условиях: нет путей между точками "3" и "В" (это эквивалентно p</a:t>
            </a:r>
            <a:r>
              <a:rPr lang="ru-RU" baseline="-25000" dirty="0" smtClean="0"/>
              <a:t>5</a:t>
            </a:r>
            <a:r>
              <a:rPr lang="ru-RU" dirty="0" smtClean="0"/>
              <a:t> </a:t>
            </a:r>
            <a:r>
              <a:rPr lang="ru-RU" dirty="0" smtClean="0"/>
              <a:t>= 0 ), </a:t>
            </a:r>
            <a:r>
              <a:rPr lang="ru-RU" dirty="0" smtClean="0"/>
              <a:t>нет путей между точками "А" и "2-1", а также между точками "2-2" и "3" (это равнозначно совпадению событий p</a:t>
            </a:r>
            <a:r>
              <a:rPr lang="ru-RU" baseline="-25000" dirty="0" smtClean="0"/>
              <a:t>1</a:t>
            </a:r>
            <a:r>
              <a:rPr lang="ru-RU" dirty="0" smtClean="0"/>
              <a:t> </a:t>
            </a:r>
            <a:r>
              <a:rPr lang="ru-RU" dirty="0" smtClean="0"/>
              <a:t>= </a:t>
            </a:r>
            <a:r>
              <a:rPr lang="ru-RU" dirty="0" smtClean="0"/>
              <a:t>p</a:t>
            </a:r>
            <a:r>
              <a:rPr lang="ru-RU" baseline="-25000" dirty="0" smtClean="0"/>
              <a:t>4</a:t>
            </a:r>
            <a:r>
              <a:rPr lang="ru-RU" dirty="0" smtClean="0"/>
              <a:t> </a:t>
            </a:r>
            <a:r>
              <a:rPr lang="ru-RU" dirty="0" smtClean="0"/>
              <a:t>= </a:t>
            </a:r>
            <a:r>
              <a:rPr lang="ru-RU" dirty="0" smtClean="0"/>
              <a:t>0 ). Очевидно, что для рассматриваемой модели наиболее важна доступность пути между точками "3" и "В".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r>
              <a:rPr lang="ru-RU" dirty="0" smtClean="0"/>
              <a:t>Повторные вызовы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1357298"/>
            <a:ext cx="76438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Источники повторных вызовов иллюстрируются с помощью модели, показанной </a:t>
            </a:r>
            <a:r>
              <a:rPr lang="ru-RU" dirty="0" smtClean="0"/>
              <a:t>на </a:t>
            </a:r>
            <a:r>
              <a:rPr lang="ru-RU" dirty="0" smtClean="0"/>
              <a:t>рисунке. Между абонентом "А" и абонентом "В" показана схема установления соединения через две АТС и два транзитных узла.</a:t>
            </a:r>
            <a:endParaRPr lang="ru-RU" dirty="0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428868"/>
            <a:ext cx="7562850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dirty="0" smtClean="0"/>
              <a:t>Повторные вызовы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071546"/>
            <a:ext cx="83582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Вероятность установления соединения равна P</a:t>
            </a:r>
            <a:r>
              <a:rPr lang="ru-RU" baseline="-25000" dirty="0" smtClean="0"/>
              <a:t>0</a:t>
            </a:r>
            <a:r>
              <a:rPr lang="ru-RU" dirty="0" smtClean="0"/>
              <a:t> . Следовательно, доля неудачных попыток абонента "А" может оцениваться вероятностью </a:t>
            </a:r>
            <a:r>
              <a:rPr lang="ru-RU" dirty="0" smtClean="0"/>
              <a:t>1- </a:t>
            </a:r>
            <a:r>
              <a:rPr lang="ru-RU" dirty="0" smtClean="0"/>
              <a:t>P</a:t>
            </a:r>
            <a:r>
              <a:rPr lang="ru-RU" baseline="-25000" dirty="0" smtClean="0"/>
              <a:t>0</a:t>
            </a:r>
            <a:r>
              <a:rPr lang="ru-RU" dirty="0" smtClean="0"/>
              <a:t> 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Причины </a:t>
            </a:r>
            <a:r>
              <a:rPr lang="ru-RU" dirty="0" smtClean="0"/>
              <a:t>повторных попыток вызова объясняются потерями (в процессе установления соединения), занятостью абонента "В" или отсутствием ответа.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Характеристики </a:t>
            </a:r>
            <a:r>
              <a:rPr lang="ru-RU" dirty="0" smtClean="0"/>
              <a:t>"повторения" попыток установления соединения в значительной мере определяются психологическими факторами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Наличие повторных попыток искажает ряд классических представлений о функционировании сети телефонной связи. Измерения показали, что величина потерь вызовов в несколько раз может превосходить уровень, определяемый по формуле Эрланга.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Повторные вызовы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428736"/>
            <a:ext cx="81439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Одна из проблем анализа повторных попыток – сложность разделения первичных и вторичных вызовов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Показана </a:t>
            </a:r>
            <a:r>
              <a:rPr lang="ru-RU" dirty="0" smtClean="0"/>
              <a:t>соответствующая модель с указанием точек, в которых целесообразно производить измерения: X и Y. На самом деле для измерений обычно доступна только точка Z.</a:t>
            </a:r>
            <a:endParaRPr lang="ru-RU" dirty="0"/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500438"/>
            <a:ext cx="7572428" cy="1468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Повторные вызовы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500174"/>
            <a:ext cx="764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</a:t>
            </a:r>
            <a:r>
              <a:rPr lang="ru-RU" dirty="0" smtClean="0"/>
              <a:t>таблице </a:t>
            </a:r>
            <a:r>
              <a:rPr lang="ru-RU" dirty="0" smtClean="0"/>
              <a:t>представлены данные измерений отношения успешных попыток к безуспешным для УАТС, ГТС и АМТС.</a:t>
            </a:r>
            <a:endParaRPr lang="ru-RU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214554"/>
            <a:ext cx="7781925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71472" y="4286256"/>
            <a:ext cx="77153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Поведение абонента может характеризоваться функцией настойчивости, которая определяется распределением вероятности для </a:t>
            </a:r>
            <a:r>
              <a:rPr lang="ru-RU" dirty="0" err="1" smtClean="0"/>
              <a:t>j</a:t>
            </a:r>
            <a:r>
              <a:rPr lang="ru-RU" dirty="0" smtClean="0"/>
              <a:t> </a:t>
            </a:r>
            <a:r>
              <a:rPr lang="ru-RU" dirty="0" smtClean="0"/>
              <a:t>- </a:t>
            </a:r>
            <a:r>
              <a:rPr lang="ru-RU" dirty="0" smtClean="0"/>
              <a:t>ой попытки. Одна из таких моделей – </a:t>
            </a:r>
            <a:r>
              <a:rPr lang="ru-RU" b="1" dirty="0" smtClean="0"/>
              <a:t>абсолютно настойчивый абонент</a:t>
            </a:r>
            <a:r>
              <a:rPr lang="ru-RU" dirty="0" smtClean="0"/>
              <a:t>, который продолжает попытки до бесконечности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Повторные вызовы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428736"/>
            <a:ext cx="8143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Тогда при вероятности неуспешного установления соединения – </a:t>
            </a:r>
            <a:r>
              <a:rPr lang="ru-RU" b="1" i="1" dirty="0" smtClean="0"/>
              <a:t>Q</a:t>
            </a:r>
            <a:r>
              <a:rPr lang="ru-RU" dirty="0" smtClean="0"/>
              <a:t> на каждой из </a:t>
            </a:r>
            <a:r>
              <a:rPr lang="ru-RU" b="1" i="1" dirty="0" err="1" smtClean="0"/>
              <a:t>m</a:t>
            </a:r>
            <a:r>
              <a:rPr lang="ru-RU" dirty="0" smtClean="0"/>
              <a:t> фаз обслуживания отношение интенсивности суммарного потока вызовов к интенсивности потока первичных вызовов определяется так</a:t>
            </a:r>
            <a:endParaRPr lang="ru-RU" dirty="0"/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2428868"/>
            <a:ext cx="1504957" cy="1091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00034" y="3786190"/>
            <a:ext cx="79296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Для расчета СМО с повторными вызовами разработано множество моделей и методов, ориентированных на использование таблиц и/или программных продуктов.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 smtClean="0"/>
              <a:t>простых моделей получены аналитические выражения, позволяющие анализировать ряд СМО.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5715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2800" dirty="0" smtClean="0"/>
              <a:t>Многофазные СМО и сети массового обслуживания</a:t>
            </a:r>
            <a:endParaRPr lang="ru-RU" sz="2800" kern="0" dirty="0">
              <a:solidFill>
                <a:schemeClr val="tx2"/>
              </a:solidFill>
            </a:endParaRPr>
          </a:p>
        </p:txBody>
      </p:sp>
      <p:sp>
        <p:nvSpPr>
          <p:cNvPr id="1031" name="Прямоугольник 5"/>
          <p:cNvSpPr>
            <a:spLocks noChangeArrowheads="1"/>
          </p:cNvSpPr>
          <p:nvPr/>
        </p:nvSpPr>
        <p:spPr bwMode="auto">
          <a:xfrm>
            <a:off x="428625" y="1433513"/>
            <a:ext cx="79295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Система для обслуживания простейшего потока вызовов однолинейной СМО при показательном распределении длительности обслуживания и неограниченном числе мест для ожидания.</a:t>
            </a:r>
            <a:endParaRPr lang="en-US" dirty="0"/>
          </a:p>
          <a:p>
            <a:endParaRPr lang="ru-RU" dirty="0"/>
          </a:p>
        </p:txBody>
      </p:sp>
      <p:sp>
        <p:nvSpPr>
          <p:cNvPr id="1032" name="Прямоугольник 11"/>
          <p:cNvSpPr>
            <a:spLocks noChangeArrowheads="1"/>
          </p:cNvSpPr>
          <p:nvPr/>
        </p:nvSpPr>
        <p:spPr bwMode="auto">
          <a:xfrm>
            <a:off x="428625" y="2500313"/>
            <a:ext cx="79295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Простейшая нетривиальная система.</a:t>
            </a:r>
          </a:p>
          <a:p>
            <a:r>
              <a:rPr lang="ru-RU"/>
              <a:t>Исходные условия: </a:t>
            </a:r>
          </a:p>
          <a:p>
            <a:endParaRPr lang="ru-RU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2571750" y="2928938"/>
          <a:ext cx="3484563" cy="838200"/>
        </p:xfrm>
        <a:graphic>
          <a:graphicData uri="http://schemas.openxmlformats.org/presentationml/2006/ole">
            <p:oleObj spid="_x0000_s57346" name="Формула" r:id="rId3" imgW="1244520" imgH="457200" progId="Equation.3">
              <p:embed/>
            </p:oleObj>
          </a:graphicData>
        </a:graphic>
      </p:graphicFrame>
      <p:graphicFrame>
        <p:nvGraphicFramePr>
          <p:cNvPr id="1027" name="Object 7"/>
          <p:cNvGraphicFramePr>
            <a:graphicFrameLocks noChangeAspect="1"/>
          </p:cNvGraphicFramePr>
          <p:nvPr/>
        </p:nvGraphicFramePr>
        <p:xfrm>
          <a:off x="5786438" y="3286125"/>
          <a:ext cx="428625" cy="514350"/>
        </p:xfrm>
        <a:graphic>
          <a:graphicData uri="http://schemas.openxmlformats.org/presentationml/2006/ole">
            <p:oleObj spid="_x0000_s57347" name="Формула" r:id="rId4" imgW="190440" imgH="228600" progId="Equation.3">
              <p:embed/>
            </p:oleObj>
          </a:graphicData>
        </a:graphic>
      </p:graphicFrame>
      <p:sp>
        <p:nvSpPr>
          <p:cNvPr id="1033" name="Прямоугольник 12"/>
          <p:cNvSpPr>
            <a:spLocks noChangeArrowheads="1"/>
          </p:cNvSpPr>
          <p:nvPr/>
        </p:nvSpPr>
        <p:spPr bwMode="auto">
          <a:xfrm>
            <a:off x="6143625" y="3357563"/>
            <a:ext cx="20685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не имеет смысла</a:t>
            </a:r>
          </a:p>
        </p:txBody>
      </p:sp>
      <p:sp>
        <p:nvSpPr>
          <p:cNvPr id="1034" name="Прямоугольник 13"/>
          <p:cNvSpPr>
            <a:spLocks noChangeArrowheads="1"/>
          </p:cNvSpPr>
          <p:nvPr/>
        </p:nvSpPr>
        <p:spPr bwMode="auto">
          <a:xfrm>
            <a:off x="428625" y="3857625"/>
            <a:ext cx="62055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Функции распределения промежутков между вызовами:</a:t>
            </a:r>
          </a:p>
          <a:p>
            <a:endParaRPr lang="ru-RU"/>
          </a:p>
        </p:txBody>
      </p:sp>
      <p:graphicFrame>
        <p:nvGraphicFramePr>
          <p:cNvPr id="1028" name="Object 8"/>
          <p:cNvGraphicFramePr>
            <a:graphicFrameLocks noChangeAspect="1"/>
          </p:cNvGraphicFramePr>
          <p:nvPr/>
        </p:nvGraphicFramePr>
        <p:xfrm>
          <a:off x="500063" y="4143375"/>
          <a:ext cx="2701925" cy="1023938"/>
        </p:xfrm>
        <a:graphic>
          <a:graphicData uri="http://schemas.openxmlformats.org/presentationml/2006/ole">
            <p:oleObj spid="_x0000_s57348" name="Формула" r:id="rId5" imgW="965160" imgH="558720" progId="Equation.3">
              <p:embed/>
            </p:oleObj>
          </a:graphicData>
        </a:graphic>
      </p:graphicFrame>
      <p:sp>
        <p:nvSpPr>
          <p:cNvPr id="1035" name="Прямоугольник 15"/>
          <p:cNvSpPr>
            <a:spLocks noChangeArrowheads="1"/>
          </p:cNvSpPr>
          <p:nvPr/>
        </p:nvSpPr>
        <p:spPr bwMode="auto">
          <a:xfrm>
            <a:off x="428625" y="5214938"/>
            <a:ext cx="8072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Условия устойчивости данной модели:</a:t>
            </a:r>
          </a:p>
        </p:txBody>
      </p:sp>
      <p:graphicFrame>
        <p:nvGraphicFramePr>
          <p:cNvPr id="1029" name="Object 10"/>
          <p:cNvGraphicFramePr>
            <a:graphicFrameLocks noChangeAspect="1"/>
          </p:cNvGraphicFramePr>
          <p:nvPr/>
        </p:nvGraphicFramePr>
        <p:xfrm>
          <a:off x="4857750" y="5000625"/>
          <a:ext cx="2841625" cy="1630363"/>
        </p:xfrm>
        <a:graphic>
          <a:graphicData uri="http://schemas.openxmlformats.org/presentationml/2006/ole">
            <p:oleObj spid="_x0000_s57349" name="Формула" r:id="rId6" imgW="1015920" imgH="888840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71472" y="1000108"/>
            <a:ext cx="351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Допущения для системы </a:t>
            </a:r>
            <a:r>
              <a:rPr lang="en-US" b="1" dirty="0" smtClean="0"/>
              <a:t>M/M/1</a:t>
            </a:r>
            <a:r>
              <a:rPr lang="ru-RU" b="1" dirty="0" smtClean="0"/>
              <a:t> </a:t>
            </a:r>
            <a:endParaRPr lang="ru-RU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Многофазные СМО и сети массового обслуживания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484313"/>
            <a:ext cx="8820150" cy="3960812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b="1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9600" b="1" smtClean="0">
                <a:solidFill>
                  <a:schemeClr val="accent2"/>
                </a:solidFill>
                <a:latin typeface="Times New Roman" pitchFamily="18" charset="0"/>
              </a:rPr>
              <a:t>Вопросы?</a:t>
            </a:r>
            <a:r>
              <a:rPr lang="ru-RU" sz="9600" b="1" smtClean="0">
                <a:solidFill>
                  <a:srgbClr val="A50021"/>
                </a:solidFill>
                <a:latin typeface="Times New Roman" pitchFamily="18" charset="0"/>
              </a:rPr>
              <a:t/>
            </a:r>
            <a:br>
              <a:rPr lang="ru-RU" sz="9600" b="1" smtClean="0">
                <a:solidFill>
                  <a:srgbClr val="A50021"/>
                </a:solidFill>
                <a:latin typeface="Times New Roman" pitchFamily="18" charset="0"/>
              </a:rPr>
            </a:br>
            <a:endParaRPr lang="ru-RU" sz="9600" b="1" smtClean="0">
              <a:solidFill>
                <a:srgbClr val="A5002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Неполнодоступные системы</a:t>
            </a:r>
            <a:endParaRPr lang="ru-RU" dirty="0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 rot="10800000" flipV="1">
            <a:off x="214282" y="928670"/>
            <a:ext cx="8501090" cy="286232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charset="0"/>
                <a:cs typeface="Arial" charset="0"/>
              </a:rPr>
              <a:t>Первый патент, выданный на неполнодоступную схему коммутации, датирован 1907 годом. С тех пор продолжаются исследования оптимальной реализации подобных схем коммутации. </a:t>
            </a:r>
            <a:r>
              <a:rPr lang="ru-RU" dirty="0" smtClean="0">
                <a:latin typeface="Arial" charset="0"/>
                <a:cs typeface="Arial" charset="0"/>
              </a:rPr>
              <a:t>Значительная часть этих исследований основана на имитационном моделировании</a:t>
            </a:r>
            <a:r>
              <a:rPr lang="ru-RU" dirty="0" smtClean="0">
                <a:latin typeface="Arial" charset="0"/>
                <a:cs typeface="Arial" charset="0"/>
              </a:rPr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charset="0"/>
                <a:cs typeface="Arial" charset="0"/>
              </a:rPr>
              <a:t>Дело </a:t>
            </a:r>
            <a:r>
              <a:rPr lang="ru-RU" dirty="0" smtClean="0">
                <a:latin typeface="Arial" charset="0"/>
                <a:cs typeface="Arial" charset="0"/>
              </a:rPr>
              <a:t>в том, что получение необходимых соотношений в виде точных формул не всегда представляется возможным или целесообразным</a:t>
            </a:r>
            <a:r>
              <a:rPr lang="ru-RU" dirty="0" smtClean="0">
                <a:latin typeface="Arial" charset="0"/>
                <a:cs typeface="Arial" charset="0"/>
              </a:rPr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Простейшая неполнодоступная схема </a:t>
            </a:r>
            <a:endParaRPr lang="ru-RU" dirty="0">
              <a:latin typeface="Arial" charset="0"/>
              <a:cs typeface="Arial" charset="0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4000504"/>
            <a:ext cx="4888178" cy="2695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71472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000" dirty="0" smtClean="0"/>
              <a:t>Неполнодоступные </a:t>
            </a:r>
            <a:r>
              <a:rPr lang="ru-RU" sz="4000" dirty="0" smtClean="0"/>
              <a:t>системы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42844" y="1357298"/>
            <a:ext cx="8286808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charset="0"/>
                <a:cs typeface="Arial" charset="0"/>
              </a:rPr>
              <a:t>Для подобных схем, обслуживающих </a:t>
            </a:r>
            <a:r>
              <a:rPr lang="ru-RU" dirty="0" err="1" smtClean="0">
                <a:latin typeface="Arial" charset="0"/>
                <a:cs typeface="Arial" charset="0"/>
              </a:rPr>
              <a:t>n</a:t>
            </a:r>
            <a:r>
              <a:rPr lang="ru-RU" dirty="0" smtClean="0">
                <a:latin typeface="Arial" charset="0"/>
                <a:cs typeface="Arial" charset="0"/>
              </a:rPr>
              <a:t> потоков с помощью V линий, всегда выполняется следующее неравенство:</a:t>
            </a:r>
            <a:endParaRPr lang="ru-RU" dirty="0">
              <a:latin typeface="Arial" charset="0"/>
              <a:cs typeface="Arial" charset="0"/>
            </a:endParaRPr>
          </a:p>
        </p:txBody>
      </p:sp>
      <p:graphicFrame>
        <p:nvGraphicFramePr>
          <p:cNvPr id="6145" name="Object 3"/>
          <p:cNvGraphicFramePr>
            <a:graphicFrameLocks noChangeAspect="1"/>
          </p:cNvGraphicFramePr>
          <p:nvPr/>
        </p:nvGraphicFramePr>
        <p:xfrm>
          <a:off x="4286248" y="2000240"/>
          <a:ext cx="1622425" cy="396875"/>
        </p:xfrm>
        <a:graphic>
          <a:graphicData uri="http://schemas.openxmlformats.org/presentationml/2006/ole">
            <p:oleObj spid="_x0000_s6145" name="Формула" r:id="rId3" imgW="711000" imgH="177480" progId="Equation.3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57158" y="2551837"/>
            <a:ext cx="81439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где </a:t>
            </a:r>
            <a:r>
              <a:rPr lang="ru-RU" b="1" i="1" dirty="0" err="1" smtClean="0"/>
              <a:t>d</a:t>
            </a:r>
            <a:r>
              <a:rPr lang="ru-RU" dirty="0" smtClean="0"/>
              <a:t> – доступность, то есть число обсуживающих устройств, доступных любому входу. </a:t>
            </a:r>
            <a:endParaRPr lang="ru-RU" dirty="0" smtClean="0"/>
          </a:p>
          <a:p>
            <a:r>
              <a:rPr lang="ru-RU" dirty="0" smtClean="0"/>
              <a:t>Равенство </a:t>
            </a:r>
            <a:r>
              <a:rPr lang="ru-RU" b="1" i="1" dirty="0" err="1" smtClean="0"/>
              <a:t>d</a:t>
            </a:r>
            <a:r>
              <a:rPr lang="ru-RU" b="1" i="1" dirty="0" smtClean="0"/>
              <a:t> </a:t>
            </a:r>
            <a:r>
              <a:rPr lang="ru-RU" b="1" i="1" dirty="0" smtClean="0"/>
              <a:t>= V</a:t>
            </a:r>
            <a:r>
              <a:rPr lang="ru-RU" dirty="0" smtClean="0"/>
              <a:t> </a:t>
            </a:r>
            <a:r>
              <a:rPr lang="ru-RU" dirty="0" smtClean="0"/>
              <a:t>справедливо для полнодоступной схемы</a:t>
            </a:r>
            <a:r>
              <a:rPr lang="ru-RU" dirty="0" smtClean="0"/>
              <a:t>,</a:t>
            </a:r>
          </a:p>
          <a:p>
            <a:r>
              <a:rPr lang="ru-RU" dirty="0" smtClean="0"/>
              <a:t>а </a:t>
            </a:r>
            <a:r>
              <a:rPr lang="ru-RU" dirty="0" smtClean="0"/>
              <a:t>при </a:t>
            </a:r>
            <a:r>
              <a:rPr lang="ru-RU" b="1" i="1" dirty="0" smtClean="0"/>
              <a:t>V </a:t>
            </a:r>
            <a:r>
              <a:rPr lang="ru-RU" b="1" i="1" dirty="0" smtClean="0"/>
              <a:t>= </a:t>
            </a:r>
            <a:r>
              <a:rPr lang="ru-RU" b="1" i="1" dirty="0" err="1" smtClean="0"/>
              <a:t>nd</a:t>
            </a:r>
            <a:r>
              <a:rPr lang="ru-RU" b="1" i="1" dirty="0" smtClean="0"/>
              <a:t> </a:t>
            </a:r>
            <a:r>
              <a:rPr lang="ru-RU" dirty="0" smtClean="0"/>
              <a:t>рассматриваемая модель представляет собой </a:t>
            </a:r>
            <a:r>
              <a:rPr lang="ru-RU" b="1" i="1" dirty="0" err="1" smtClean="0"/>
              <a:t>n</a:t>
            </a:r>
            <a:r>
              <a:rPr lang="ru-RU" dirty="0" smtClean="0"/>
              <a:t> полнодоступных схем.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4500570"/>
            <a:ext cx="80724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charset="0"/>
                <a:cs typeface="Arial" charset="0"/>
              </a:rPr>
              <a:t>Классическая задача построения неполнодоступной схемы состоит в выборе такого включения </a:t>
            </a:r>
            <a:r>
              <a:rPr lang="ru-RU" b="1" i="1" dirty="0" smtClean="0">
                <a:latin typeface="Arial" charset="0"/>
                <a:cs typeface="Arial" charset="0"/>
              </a:rPr>
              <a:t>V</a:t>
            </a:r>
            <a:r>
              <a:rPr lang="ru-RU" dirty="0" smtClean="0">
                <a:latin typeface="Arial" charset="0"/>
                <a:cs typeface="Arial" charset="0"/>
              </a:rPr>
              <a:t> линий в контактное поле из </a:t>
            </a:r>
            <a:r>
              <a:rPr lang="ru-RU" b="1" i="1" dirty="0" err="1" smtClean="0">
                <a:latin typeface="Arial" charset="0"/>
                <a:cs typeface="Arial" charset="0"/>
              </a:rPr>
              <a:t>nd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dirty="0" smtClean="0">
                <a:latin typeface="Arial" charset="0"/>
                <a:cs typeface="Arial" charset="0"/>
              </a:rPr>
              <a:t>элементов, при котором вероятность потери вызова будет минимальной. </a:t>
            </a:r>
            <a:endParaRPr lang="ru-RU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57158" y="1071546"/>
            <a:ext cx="878684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Одной из основных характеристик неполнодоступной схемы считается коэффициент уплотнения – </a:t>
            </a:r>
            <a:r>
              <a:rPr lang="el-GR" dirty="0" smtClean="0"/>
              <a:t>γ</a:t>
            </a:r>
            <a:r>
              <a:rPr lang="ru-RU" dirty="0" smtClean="0"/>
              <a:t> </a:t>
            </a:r>
            <a:r>
              <a:rPr lang="ru-RU" dirty="0" smtClean="0"/>
              <a:t>:</a:t>
            </a:r>
            <a:endParaRPr lang="ru-RU" dirty="0">
              <a:latin typeface="Arial" charset="0"/>
              <a:cs typeface="Arial" charset="0"/>
            </a:endParaRPr>
          </a:p>
        </p:txBody>
      </p:sp>
      <p:pic>
        <p:nvPicPr>
          <p:cNvPr id="18440" name="Picture 8" descr="http://stu.sernam.ru/img_page/1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990888" y="-731838"/>
            <a:ext cx="257175" cy="238125"/>
          </a:xfrm>
          <a:prstGeom prst="rect">
            <a:avLst/>
          </a:prstGeom>
          <a:noFill/>
        </p:spPr>
      </p:pic>
      <p:pic>
        <p:nvPicPr>
          <p:cNvPr id="18442" name="Picture 10" descr="http://stu.sernam.ru/img_page/1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73313" y="92075"/>
            <a:ext cx="257175" cy="238125"/>
          </a:xfrm>
          <a:prstGeom prst="rect">
            <a:avLst/>
          </a:prstGeom>
          <a:noFill/>
        </p:spPr>
      </p:pic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9" y="1857364"/>
            <a:ext cx="857256" cy="695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571472" y="2643182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Величина этого коэффициента определяет среднее число групп (контактов) на одну линию (обслуживающий прибор).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3643314"/>
            <a:ext cx="78581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Различают два способа искания: упорядоченный и случайный. </a:t>
            </a:r>
          </a:p>
          <a:p>
            <a:endParaRPr lang="ru-RU" dirty="0" smtClean="0"/>
          </a:p>
          <a:p>
            <a:r>
              <a:rPr lang="ru-RU" dirty="0" smtClean="0"/>
              <a:t>Способы </a:t>
            </a:r>
            <a:r>
              <a:rPr lang="ru-RU" dirty="0" smtClean="0"/>
              <a:t>включения линий в неполнодоступную схему делятся на такие виды: прямой, с перехватом и со сдвигом.</a:t>
            </a:r>
            <a:endParaRPr lang="ru-RU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571472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000" dirty="0" smtClean="0"/>
              <a:t>Неполнодоступные </a:t>
            </a:r>
            <a:r>
              <a:rPr lang="ru-RU" sz="4000" dirty="0" smtClean="0"/>
              <a:t>системы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http://stu.sernam.ru/img_page/20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73313" y="228600"/>
            <a:ext cx="266700" cy="23812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1472" y="1071546"/>
            <a:ext cx="7643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Для модели, показанной на втором рисунке, </a:t>
            </a:r>
            <a:r>
              <a:rPr lang="el-GR" dirty="0" smtClean="0"/>
              <a:t>γ</a:t>
            </a:r>
            <a:r>
              <a:rPr lang="ru-RU" dirty="0" smtClean="0"/>
              <a:t> </a:t>
            </a:r>
            <a:r>
              <a:rPr lang="ru-RU" dirty="0" smtClean="0"/>
              <a:t>= </a:t>
            </a: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571472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000" dirty="0" smtClean="0"/>
              <a:t>Неполнодоступные </a:t>
            </a:r>
            <a:r>
              <a:rPr lang="ru-RU" sz="4000" dirty="0" smtClean="0"/>
              <a:t>системы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1428736"/>
            <a:ext cx="714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Линии под номерами 3 и 6 включены прямо, линия 1 – с перехватом, а линия 4 – со сдвигом. </a:t>
            </a:r>
            <a:endParaRPr lang="ru-RU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2071678"/>
            <a:ext cx="7805734" cy="46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000132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Неполнодоступные </a:t>
            </a:r>
            <a:r>
              <a:rPr lang="ru-RU" dirty="0" smtClean="0"/>
              <a:t>системы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214422"/>
            <a:ext cx="77867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Выделяют два вида неполнодоступных схем: </a:t>
            </a:r>
            <a:r>
              <a:rPr lang="ru-RU" b="1" dirty="0" smtClean="0"/>
              <a:t>ступенчатые и равномерные</a:t>
            </a:r>
            <a:r>
              <a:rPr lang="ru-RU" dirty="0" smtClean="0"/>
              <a:t>. В ступенчатых схемах по мере роста номера шага искания растет число потоков, которым доступна линия. В равномерных схемах число потоков, которым доступна линия, всегда одинаково.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571744"/>
            <a:ext cx="414340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телефонии неполнодоступное включение стало применяться для эффективного использования обслуживающих приборов и сокращения их численности (иными словами – для экономии затрат</a:t>
            </a:r>
            <a:r>
              <a:rPr lang="ru-RU" dirty="0" smtClean="0"/>
              <a:t>).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/>
              <a:t>Наибольшее распространение неполнодоступное включение нашло в эпоху создания электромеханических АТС. Это объясняется природой формирования стоимости точки поля (коммутации) 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2500306"/>
            <a:ext cx="4935084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Неполнодоступные системы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500174"/>
            <a:ext cx="77867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электромеханических АТС обычно выделяют </a:t>
            </a:r>
            <a:r>
              <a:rPr lang="ru-RU" b="1" dirty="0" err="1" smtClean="0"/>
              <a:t>g</a:t>
            </a:r>
            <a:r>
              <a:rPr lang="ru-RU" dirty="0" smtClean="0"/>
              <a:t> нагрузочных групп. Каждая такая группа представляет собой полнодоступную схему, которая может быть как однозвенной, так и многозвенной</a:t>
            </a:r>
            <a:endParaRPr lang="ru-RU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54336" y="2357430"/>
            <a:ext cx="4873083" cy="450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00034" y="2571744"/>
            <a:ext cx="37147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Синтез неполнодоступной схемы сводится к поиску способа соединения </a:t>
            </a:r>
            <a:r>
              <a:rPr lang="ru-RU" b="1" i="1" dirty="0" err="1" smtClean="0"/>
              <a:t>dg</a:t>
            </a:r>
            <a:r>
              <a:rPr lang="ru-RU" dirty="0" smtClean="0"/>
              <a:t> выходов с V линиями. </a:t>
            </a:r>
            <a:endParaRPr lang="ru-RU" dirty="0" smtClean="0"/>
          </a:p>
          <a:p>
            <a:r>
              <a:rPr lang="ru-RU" dirty="0" smtClean="0"/>
              <a:t>Следует </a:t>
            </a:r>
            <a:r>
              <a:rPr lang="ru-RU" dirty="0" smtClean="0"/>
              <a:t>отметить, что анализ некоторых видов неполнодоступных схем вновь становится актуальным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Это </a:t>
            </a:r>
            <a:r>
              <a:rPr lang="ru-RU" dirty="0" smtClean="0"/>
              <a:t>объясняется применением принципов неполнодоступного включения при построении </a:t>
            </a:r>
            <a:r>
              <a:rPr lang="ru-RU" dirty="0" smtClean="0"/>
              <a:t>сетей ПД </a:t>
            </a:r>
            <a:r>
              <a:rPr lang="ru-RU" dirty="0" smtClean="0"/>
              <a:t>и ряда других технологий.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Многозвенные коммутационные системы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571612"/>
            <a:ext cx="84296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Многозвенные коммутационные системы образуются за счет соединения ряда "строительных блоков". На </a:t>
            </a:r>
            <a:r>
              <a:rPr lang="ru-RU" dirty="0" smtClean="0"/>
              <a:t>рисунке </a:t>
            </a:r>
            <a:r>
              <a:rPr lang="ru-RU" dirty="0" smtClean="0"/>
              <a:t>показана двухзвенная коммутационная система. Она состоит из </a:t>
            </a:r>
            <a:r>
              <a:rPr lang="ru-RU" b="1" dirty="0" smtClean="0"/>
              <a:t>A</a:t>
            </a:r>
            <a:r>
              <a:rPr lang="ru-RU" dirty="0" smtClean="0"/>
              <a:t> коммутаторов на первом звене. Второе звено образовано из </a:t>
            </a:r>
            <a:r>
              <a:rPr lang="ru-RU" b="1" dirty="0" smtClean="0"/>
              <a:t>B </a:t>
            </a:r>
            <a:r>
              <a:rPr lang="ru-RU" dirty="0" smtClean="0"/>
              <a:t>коммутаторов. На каждом звене используются коммутаторы с различным числом входов и выходов.</a:t>
            </a:r>
            <a:endParaRPr lang="ru-RU" dirty="0"/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035069"/>
            <a:ext cx="4186233" cy="3822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28596" y="3214686"/>
            <a:ext cx="421484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Расчет показателей качества обслуживания для многозвенных систем – очень сложная задача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Существует </a:t>
            </a:r>
            <a:r>
              <a:rPr lang="ru-RU" dirty="0" smtClean="0"/>
              <a:t>(в дополнение к имитационному моделированию) ряд аналитических методов анализа соответствующих моделей. Выбор метода зависит от свойств используемых звеньевых систем (в частности, выполнения функций "сжатия" или "расширения").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Многозвенные коммутационные системы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500174"/>
            <a:ext cx="850112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Многозвенные системы могут рассматриваться как сети массового обслуживания (</a:t>
            </a:r>
            <a:r>
              <a:rPr lang="ru-RU" dirty="0" err="1" smtClean="0"/>
              <a:t>СеМО</a:t>
            </a:r>
            <a:r>
              <a:rPr lang="ru-RU" dirty="0" smtClean="0"/>
              <a:t>). Анализ </a:t>
            </a:r>
            <a:r>
              <a:rPr lang="ru-RU" dirty="0" err="1" smtClean="0"/>
              <a:t>СеМО</a:t>
            </a:r>
            <a:r>
              <a:rPr lang="ru-RU" dirty="0" smtClean="0"/>
              <a:t> – одна из самых сложных задач теории </a:t>
            </a:r>
            <a:r>
              <a:rPr lang="ru-RU" dirty="0" err="1" smtClean="0"/>
              <a:t>телетрафика</a:t>
            </a:r>
            <a:r>
              <a:rPr lang="ru-RU" dirty="0" smtClean="0"/>
              <a:t>. В АТС электромеханического типа используется алгоритм обслуживания вызовов с явными потерями. Поэтому необходимо рассматривать </a:t>
            </a:r>
            <a:r>
              <a:rPr lang="ru-RU" dirty="0" err="1" smtClean="0"/>
              <a:t>СеМО</a:t>
            </a:r>
            <a:r>
              <a:rPr lang="ru-RU" dirty="0" smtClean="0"/>
              <a:t> без возможности ожидания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Чаще </a:t>
            </a:r>
            <a:r>
              <a:rPr lang="ru-RU" dirty="0" smtClean="0"/>
              <a:t>рассматриваются </a:t>
            </a:r>
            <a:r>
              <a:rPr lang="ru-RU" dirty="0" err="1" smtClean="0"/>
              <a:t>СеМО</a:t>
            </a:r>
            <a:r>
              <a:rPr lang="ru-RU" dirty="0" smtClean="0"/>
              <a:t> с ожиданием. Они служат хорошими моделями для современных систем коммутации. Один из способов анализа многозвенных схем – построение вероятностных графов. На </a:t>
            </a:r>
            <a:r>
              <a:rPr lang="ru-RU" dirty="0" smtClean="0"/>
              <a:t>рисунке </a:t>
            </a:r>
            <a:r>
              <a:rPr lang="ru-RU" dirty="0" smtClean="0"/>
              <a:t>показаны возможные вероятностные графы для трехзвенной схемы</a:t>
            </a:r>
            <a:endParaRPr lang="ru-RU" dirty="0"/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429132"/>
            <a:ext cx="7948637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8908</TotalTime>
  <Words>1163</Words>
  <Application>Microsoft Office PowerPoint</Application>
  <PresentationFormat>Экран (4:3)</PresentationFormat>
  <Paragraphs>87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Тема Office</vt:lpstr>
      <vt:lpstr>Microsoft Equation 3.0</vt:lpstr>
      <vt:lpstr>Формула</vt:lpstr>
      <vt:lpstr>Математические методы проектирования инфокоммуникационных систем   Лекция №11 «Неполнодоступные системы».  доцент, к.т.н. Елагин В.С.</vt:lpstr>
      <vt:lpstr>Неполнодоступные системы</vt:lpstr>
      <vt:lpstr>Слайд 3</vt:lpstr>
      <vt:lpstr>Слайд 4</vt:lpstr>
      <vt:lpstr>Слайд 5</vt:lpstr>
      <vt:lpstr>Неполнодоступные системы</vt:lpstr>
      <vt:lpstr>Неполнодоступные системы</vt:lpstr>
      <vt:lpstr>Многозвенные коммутационные системы </vt:lpstr>
      <vt:lpstr>Многозвенные коммутационные системы </vt:lpstr>
      <vt:lpstr>Многозвенные коммутационные системы </vt:lpstr>
      <vt:lpstr>Многозвенные коммутационные системы </vt:lpstr>
      <vt:lpstr>Повторные вызовы</vt:lpstr>
      <vt:lpstr>Повторные вызовы</vt:lpstr>
      <vt:lpstr>Повторные вызовы</vt:lpstr>
      <vt:lpstr>Повторные вызовы</vt:lpstr>
      <vt:lpstr>Повторные вызовы</vt:lpstr>
      <vt:lpstr>Слайд 17</vt:lpstr>
      <vt:lpstr>Многофазные СМО и сети массового обслуживания</vt:lpstr>
      <vt:lpstr> Вопросы?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Математические методы проектирования инфокоммуникационных систем   Лекция №10 «Система M/G/1».  доцент, к.т.н. Елагин В.С.</dc:title>
  <dc:creator>User</dc:creator>
  <cp:lastModifiedBy>User</cp:lastModifiedBy>
  <cp:revision>186</cp:revision>
  <dcterms:created xsi:type="dcterms:W3CDTF">2016-04-01T15:00:51Z</dcterms:created>
  <dcterms:modified xsi:type="dcterms:W3CDTF">2016-04-15T15:02:55Z</dcterms:modified>
</cp:coreProperties>
</file>